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4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709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1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971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8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0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2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6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5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42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8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C80FE-41C0-4899-BD29-A2146454B97E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F9719A-45BB-4DD6-A712-7A2D5395C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6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6200" y="368300"/>
            <a:ext cx="10158412" cy="3721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u="sng" dirty="0"/>
              <a:t/>
            </a:r>
            <a:br>
              <a:rPr lang="ru-RU" sz="4000" u="sng" dirty="0"/>
            </a:br>
            <a:r>
              <a:rPr lang="ru-RU" sz="4000" u="sng" dirty="0" smtClean="0"/>
              <a:t/>
            </a:r>
            <a:br>
              <a:rPr lang="ru-RU" sz="4000" u="sng" dirty="0" smtClean="0"/>
            </a:br>
            <a:r>
              <a:rPr lang="ru-RU" sz="4000" b="1" dirty="0" smtClean="0"/>
              <a:t>«ГТО </a:t>
            </a:r>
            <a:r>
              <a:rPr lang="ru-RU" sz="4000" b="1" dirty="0"/>
              <a:t>– путь к успеху!» - обустройство спортивной площадки </a:t>
            </a:r>
            <a:r>
              <a:rPr lang="ru-RU" sz="4000" b="1" dirty="0" smtClean="0"/>
              <a:t> МАОУ </a:t>
            </a:r>
            <a:r>
              <a:rPr lang="ru-RU" sz="4000" b="1" dirty="0"/>
              <a:t>«Гимназия</a:t>
            </a:r>
            <a:r>
              <a:rPr lang="ru-RU" sz="4000" b="1" dirty="0" smtClean="0"/>
              <a:t>»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r>
              <a:rPr lang="ru-RU" sz="4000" b="1" dirty="0"/>
              <a:t>оборудованием для </a:t>
            </a:r>
            <a:r>
              <a:rPr lang="ru-RU" sz="4000" b="1" dirty="0" smtClean="0"/>
              <a:t>сдачи норм ГТО </a:t>
            </a:r>
            <a:br>
              <a:rPr lang="ru-RU" sz="4000" b="1" dirty="0" smtClean="0"/>
            </a:br>
            <a:r>
              <a:rPr lang="ru-RU" sz="4000" b="1" dirty="0" smtClean="0"/>
              <a:t>для детей </a:t>
            </a:r>
            <a:r>
              <a:rPr lang="ru-RU" sz="4000" b="1" dirty="0"/>
              <a:t>и </a:t>
            </a:r>
            <a:r>
              <a:rPr lang="ru-RU" sz="4000" b="1" dirty="0" smtClean="0"/>
              <a:t>взрослых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2701" y="4777379"/>
            <a:ext cx="8951912" cy="1521821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/>
              <a:t>Инициативное бюджетирование </a:t>
            </a:r>
          </a:p>
          <a:p>
            <a:pPr algn="just"/>
            <a:r>
              <a:rPr lang="ru-RU" sz="2800" b="1" dirty="0" smtClean="0"/>
              <a:t>в Пермском крае 2019 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96120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14300"/>
            <a:ext cx="8911687" cy="1790700"/>
          </a:xfrm>
        </p:spPr>
        <p:txBody>
          <a:bodyPr/>
          <a:lstStyle/>
          <a:p>
            <a:r>
              <a:rPr lang="ru-RU" b="1" dirty="0" smtClean="0"/>
              <a:t>Общая стоимость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6700" y="952500"/>
            <a:ext cx="10375900" cy="5753100"/>
          </a:xfrm>
        </p:spPr>
        <p:txBody>
          <a:bodyPr>
            <a:noAutofit/>
          </a:bodyPr>
          <a:lstStyle/>
          <a:p>
            <a:r>
              <a:rPr lang="ru-RU" sz="2400" b="1" dirty="0"/>
              <a:t>Общая стоимость проекта около 2 мил рублей</a:t>
            </a:r>
            <a:r>
              <a:rPr lang="ru-RU" sz="2400" dirty="0"/>
              <a:t>, сумма уточняется. </a:t>
            </a:r>
            <a:endParaRPr lang="ru-RU" sz="2400" dirty="0" smtClean="0"/>
          </a:p>
          <a:p>
            <a:r>
              <a:rPr lang="ru-RU" sz="2400" dirty="0" smtClean="0"/>
              <a:t>Согласно требованиям </a:t>
            </a:r>
            <a:r>
              <a:rPr lang="ru-RU" sz="2400" dirty="0"/>
              <a:t>проектов инициативного бюджетирования доли финансирования распределяются: 90 на 10. </a:t>
            </a:r>
            <a:endParaRPr lang="ru-RU" sz="2400" dirty="0" smtClean="0"/>
          </a:p>
          <a:p>
            <a:r>
              <a:rPr lang="ru-RU" sz="2400" dirty="0" smtClean="0"/>
              <a:t>Доля </a:t>
            </a:r>
            <a:r>
              <a:rPr lang="ru-RU" sz="2400" dirty="0"/>
              <a:t>муниципалитета </a:t>
            </a:r>
            <a:r>
              <a:rPr lang="ru-RU" sz="2400" dirty="0" smtClean="0"/>
              <a:t>– </a:t>
            </a:r>
            <a:r>
              <a:rPr lang="ru-RU" sz="2400" dirty="0"/>
              <a:t>200 000 </a:t>
            </a:r>
            <a:r>
              <a:rPr lang="ru-RU" sz="2400" dirty="0" smtClean="0"/>
              <a:t>рублей,  </a:t>
            </a:r>
          </a:p>
          <a:p>
            <a:r>
              <a:rPr lang="ru-RU" sz="2400" dirty="0" smtClean="0"/>
              <a:t>из </a:t>
            </a:r>
            <a:r>
              <a:rPr lang="ru-RU" sz="2400" dirty="0"/>
              <a:t>них 10 тыс. – средства бюджета, </a:t>
            </a:r>
            <a:endParaRPr lang="ru-RU" sz="2400" dirty="0" smtClean="0"/>
          </a:p>
          <a:p>
            <a:r>
              <a:rPr lang="ru-RU" sz="2400" dirty="0" smtClean="0"/>
              <a:t>120 </a:t>
            </a:r>
            <a:r>
              <a:rPr lang="ru-RU" sz="2400" dirty="0" err="1"/>
              <a:t>тыс</a:t>
            </a:r>
            <a:r>
              <a:rPr lang="ru-RU" sz="2400" dirty="0"/>
              <a:t> – средства </a:t>
            </a:r>
            <a:r>
              <a:rPr lang="ru-RU" sz="2400" dirty="0" smtClean="0"/>
              <a:t>граждан,</a:t>
            </a:r>
          </a:p>
          <a:p>
            <a:r>
              <a:rPr lang="ru-RU" sz="2400" dirty="0" smtClean="0"/>
              <a:t>70 </a:t>
            </a:r>
            <a:r>
              <a:rPr lang="ru-RU" sz="2400" dirty="0"/>
              <a:t>тыс. средства юридических лиц, в частности фонд «Поддержка», который много лет содействует в развитии гимназии, </a:t>
            </a:r>
            <a:r>
              <a:rPr lang="ru-RU" sz="2400" dirty="0" smtClean="0"/>
              <a:t>реализуя </a:t>
            </a:r>
            <a:r>
              <a:rPr lang="ru-RU" sz="2400" dirty="0"/>
              <a:t>различные проекты.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0072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Ожидаемый результат: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1536700"/>
            <a:ext cx="9817100" cy="5143500"/>
          </a:xfrm>
        </p:spPr>
        <p:txBody>
          <a:bodyPr>
            <a:normAutofit/>
          </a:bodyPr>
          <a:lstStyle/>
          <a:p>
            <a:pPr lvl="0" algn="just"/>
            <a:r>
              <a:rPr lang="ru-RU" sz="2800" b="1" dirty="0"/>
              <a:t>Обустройство спортивной площадки МАОУ «Гимназия» современным оборудованием для подготовки и сдачи норм ГТО для населения разных категорий.</a:t>
            </a:r>
          </a:p>
          <a:p>
            <a:pPr lvl="0" algn="just"/>
            <a:r>
              <a:rPr lang="ru-RU" sz="2800" b="1" dirty="0"/>
              <a:t>Привлечены волонтеры для подготовки и обустройству площадки (не менее 50 человек).</a:t>
            </a:r>
          </a:p>
          <a:p>
            <a:pPr lvl="0" algn="just"/>
            <a:r>
              <a:rPr lang="ru-RU" sz="2800" b="1" dirty="0"/>
              <a:t>Освещен ход и результат выполнения работ в СМИ (не менее 2 статей), публикация в сети «Интернет» (не менее 6 постов).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4598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Сроки реализации: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 1 декабря 2019 года по 1 ноября 2020 года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7897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15900"/>
            <a:ext cx="8911687" cy="1689100"/>
          </a:xfrm>
        </p:spPr>
        <p:txBody>
          <a:bodyPr/>
          <a:lstStyle/>
          <a:p>
            <a:r>
              <a:rPr lang="ru-RU" dirty="0" smtClean="0"/>
              <a:t>Настоящее время: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8" y="1517650"/>
            <a:ext cx="3800474" cy="5067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498600"/>
            <a:ext cx="67818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01600"/>
            <a:ext cx="8911687" cy="1803400"/>
          </a:xfrm>
        </p:spPr>
        <p:txBody>
          <a:bodyPr/>
          <a:lstStyle/>
          <a:p>
            <a:r>
              <a:rPr lang="ru-RU" dirty="0" smtClean="0"/>
              <a:t>Настоящее время: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9" y="1003300"/>
            <a:ext cx="5708119" cy="42810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21" y="2490391"/>
            <a:ext cx="5823479" cy="43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4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1901" y="89526"/>
            <a:ext cx="5473699" cy="1815474"/>
          </a:xfrm>
        </p:spPr>
        <p:txBody>
          <a:bodyPr/>
          <a:lstStyle/>
          <a:p>
            <a:r>
              <a:rPr lang="ru-RU" dirty="0" smtClean="0"/>
              <a:t>Желаемое будущее: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32099" y="-533002"/>
            <a:ext cx="3348142" cy="44704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6074" y="556735"/>
            <a:ext cx="4223427" cy="5639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5523" y="2818260"/>
            <a:ext cx="3519356" cy="46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7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142587"/>
            <a:ext cx="9675812" cy="1762413"/>
          </a:xfrm>
        </p:spPr>
        <p:txBody>
          <a:bodyPr/>
          <a:lstStyle/>
          <a:p>
            <a:r>
              <a:rPr lang="ru-RU" dirty="0" smtClean="0"/>
              <a:t>Желаемое будущее: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062080" y="568270"/>
            <a:ext cx="5384801" cy="7194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64" y="749557"/>
            <a:ext cx="6223536" cy="46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189396" cy="613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 шагов к успеху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0" y="1587500"/>
            <a:ext cx="9639300" cy="46863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Приглашаем неравнодушных граждан к обсуждению нашей идеи</a:t>
            </a:r>
          </a:p>
          <a:p>
            <a:pPr algn="just"/>
            <a:r>
              <a:rPr lang="ru-RU" sz="2400" b="1" dirty="0" smtClean="0"/>
              <a:t>Пишем проект</a:t>
            </a:r>
          </a:p>
          <a:p>
            <a:pPr algn="just"/>
            <a:r>
              <a:rPr lang="ru-RU" sz="2400" b="1" dirty="0" smtClean="0"/>
              <a:t>Участвуем в муниципальном туре конкурса администрации Чайковского городского округа</a:t>
            </a:r>
          </a:p>
          <a:p>
            <a:pPr algn="just"/>
            <a:r>
              <a:rPr lang="ru-RU" sz="2400" b="1" dirty="0" smtClean="0"/>
              <a:t>Собираем денежные средства, участвуем в реализации проекта личным трудом</a:t>
            </a:r>
          </a:p>
          <a:p>
            <a:pPr algn="just"/>
            <a:r>
              <a:rPr lang="ru-RU" sz="2400" b="1" dirty="0" smtClean="0"/>
              <a:t>Лично контролируем качество работ по строительству спортивной площадки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42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100" y="2133600"/>
            <a:ext cx="9702800" cy="3777622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/>
              <a:t>Обеспечение </a:t>
            </a:r>
            <a:r>
              <a:rPr lang="ru-RU" sz="3200" b="1" dirty="0"/>
              <a:t>условий для развития на территории городского округа физической культуры, школьного спорта и массового спорта, организация проведения официальных физкультурно-оздоровительных и спортивных мероприятий городского </a:t>
            </a:r>
            <a:r>
              <a:rPr lang="ru-RU" sz="3200" b="1" dirty="0" smtClean="0"/>
              <a:t>округа</a:t>
            </a:r>
            <a:endParaRPr lang="ru-RU" sz="32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0052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800" y="1473200"/>
            <a:ext cx="10210800" cy="4965700"/>
          </a:xfrm>
        </p:spPr>
        <p:txBody>
          <a:bodyPr>
            <a:noAutofit/>
          </a:bodyPr>
          <a:lstStyle/>
          <a:p>
            <a:pPr lvl="0" algn="just"/>
            <a:r>
              <a:rPr lang="ru-RU" sz="2800" b="1" dirty="0"/>
              <a:t>Оборудовать спортивную площадку МАОУ «Гимназия» площадью________, современным оборудованием для подготовки и сдачи норм ГТО для населения разных категорий.</a:t>
            </a:r>
          </a:p>
          <a:p>
            <a:pPr lvl="0" algn="just"/>
            <a:r>
              <a:rPr lang="ru-RU" sz="2800" b="1" dirty="0"/>
              <a:t>Привлечь волонтеров к подготовке и благоустройству территории в количестве 50 человек.</a:t>
            </a:r>
          </a:p>
          <a:p>
            <a:pPr lvl="0" algn="just"/>
            <a:r>
              <a:rPr lang="ru-RU" sz="2800" b="1" dirty="0"/>
              <a:t>Осветить в СМИ ход и результаты проекта (не менее 4 раз в СМИ, на официальном сайте МАОУ и администрации городского округа не </a:t>
            </a:r>
            <a:r>
              <a:rPr lang="ru-RU" sz="2800" b="1" dirty="0" smtClean="0"/>
              <a:t>менее 6 </a:t>
            </a:r>
            <a:r>
              <a:rPr lang="ru-RU" sz="2800" b="1" dirty="0"/>
              <a:t>раз).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343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0" y="1346200"/>
            <a:ext cx="10312400" cy="53213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600" b="1" dirty="0" smtClean="0"/>
              <a:t>Имея </a:t>
            </a:r>
            <a:r>
              <a:rPr lang="ru-RU" sz="2600" b="1" dirty="0"/>
              <a:t>государственный заказ на возрождение комплекса ГТО, что является актуальным и для образовательной организации, </a:t>
            </a:r>
            <a:r>
              <a:rPr lang="ru-RU" sz="2600" b="1" dirty="0" smtClean="0"/>
              <a:t>не </a:t>
            </a:r>
            <a:r>
              <a:rPr lang="ru-RU" sz="2600" b="1" dirty="0"/>
              <a:t>в полной мере подготовлена материальная база для организации тренировочных и контрольных процессов для людей разных по возрасту, физическим возможностям. </a:t>
            </a:r>
            <a:endParaRPr lang="ru-RU" sz="2600" b="1" dirty="0" smtClean="0"/>
          </a:p>
          <a:p>
            <a:pPr algn="just"/>
            <a:r>
              <a:rPr lang="ru-RU" sz="2600" b="1" dirty="0" smtClean="0"/>
              <a:t>На </a:t>
            </a:r>
            <a:r>
              <a:rPr lang="ru-RU" sz="2600" b="1" dirty="0"/>
              <a:t>спортивных объектах, расположенных вблизи учреждения, </a:t>
            </a:r>
            <a:r>
              <a:rPr lang="ru-RU" sz="2600" b="1" dirty="0" smtClean="0"/>
              <a:t>отсутствует </a:t>
            </a:r>
            <a:r>
              <a:rPr lang="ru-RU" sz="2600" b="1" dirty="0"/>
              <a:t>необходимая материальная база. </a:t>
            </a:r>
            <a:endParaRPr lang="ru-RU" sz="2600" b="1" dirty="0" smtClean="0"/>
          </a:p>
          <a:p>
            <a:pPr algn="just"/>
            <a:r>
              <a:rPr lang="ru-RU" sz="2600" b="1" dirty="0" smtClean="0"/>
              <a:t>Совместная </a:t>
            </a:r>
            <a:r>
              <a:rPr lang="ru-RU" sz="2600" b="1" dirty="0"/>
              <a:t>(школа - микрорайон) спортивно-оздоровительная деятельность, в </a:t>
            </a:r>
            <a:r>
              <a:rPr lang="ru-RU" sz="2600" b="1" dirty="0" err="1"/>
              <a:t>т.ч</a:t>
            </a:r>
            <a:r>
              <a:rPr lang="ru-RU" sz="2600" b="1" dirty="0"/>
              <a:t>. по пропаганде норм ГТО, выгодна и полезна как школьному коллективу педагогов и обучающихся, так и жителям соседствующих домов, воспитанникам детских </a:t>
            </a:r>
            <a:r>
              <a:rPr lang="ru-RU" sz="2600" b="1" dirty="0" smtClean="0"/>
              <a:t>садов.</a:t>
            </a:r>
          </a:p>
          <a:p>
            <a:pPr algn="just"/>
            <a:r>
              <a:rPr lang="ru-RU" sz="2600" b="1" dirty="0" smtClean="0"/>
              <a:t>Реализация </a:t>
            </a:r>
            <a:r>
              <a:rPr lang="ru-RU" sz="2600" b="1" dirty="0"/>
              <a:t>проекта поможет изменить назначение школьной территории, которая должна стать для жителей микрорайона не только местом отдыха и досуга, но центром </a:t>
            </a:r>
            <a:r>
              <a:rPr lang="ru-RU" sz="2600" b="1" dirty="0" smtClean="0"/>
              <a:t>по </a:t>
            </a:r>
            <a:r>
              <a:rPr lang="ru-RU" sz="2600" b="1" dirty="0"/>
              <a:t>подготовке и сдаче норм </a:t>
            </a:r>
            <a:r>
              <a:rPr lang="ru-RU" sz="2600" b="1" dirty="0" smtClean="0"/>
              <a:t>ГТО.</a:t>
            </a:r>
            <a:endParaRPr lang="ru-RU" sz="2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59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0" y="241300"/>
            <a:ext cx="9537699" cy="1663700"/>
          </a:xfrm>
        </p:spPr>
        <p:txBody>
          <a:bodyPr>
            <a:normAutofit/>
          </a:bodyPr>
          <a:lstStyle/>
          <a:p>
            <a:r>
              <a:rPr lang="ru-RU" b="1" dirty="0" smtClean="0"/>
              <a:t>Возможности спортивной площадки по сдаче норм ГТО: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8500" y="1905000"/>
            <a:ext cx="9536112" cy="48641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индивидуальные, коллективные тренировки как по отдельным видам испытаний, так </a:t>
            </a:r>
            <a:r>
              <a:rPr lang="ru-RU" sz="2800" b="1" dirty="0"/>
              <a:t>и </a:t>
            </a:r>
            <a:r>
              <a:rPr lang="ru-RU" sz="2800" b="1" dirty="0" smtClean="0"/>
              <a:t>всех обязательных испытаний </a:t>
            </a:r>
            <a:r>
              <a:rPr lang="ru-RU" sz="2800" b="1" dirty="0"/>
              <a:t>на силу, скорость, гибкость и </a:t>
            </a:r>
            <a:r>
              <a:rPr lang="ru-RU" sz="2800" b="1" dirty="0" smtClean="0"/>
              <a:t>выносливость; </a:t>
            </a:r>
          </a:p>
          <a:p>
            <a:pPr algn="just"/>
            <a:r>
              <a:rPr lang="ru-RU" sz="2800" b="1" dirty="0" smtClean="0"/>
              <a:t>2 раза в год тестирование учащихся и педагогов  школы; </a:t>
            </a:r>
          </a:p>
          <a:p>
            <a:pPr algn="just"/>
            <a:r>
              <a:rPr lang="ru-RU" sz="2800" b="1" dirty="0" smtClean="0"/>
              <a:t>8 раз в год тестирование жителей города (не учащиеся) с участием судейской бригады муниципального Центра тестирования; </a:t>
            </a:r>
          </a:p>
          <a:p>
            <a:pPr algn="just"/>
            <a:r>
              <a:rPr lang="ru-RU" sz="2800" b="1" dirty="0" smtClean="0"/>
              <a:t>проведение муниципальных праздников ГТО.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25620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901" y="266700"/>
            <a:ext cx="9891712" cy="1028700"/>
          </a:xfrm>
        </p:spPr>
        <p:txBody>
          <a:bodyPr/>
          <a:lstStyle/>
          <a:p>
            <a:pPr algn="ctr"/>
            <a:r>
              <a:rPr lang="ru-RU" b="1" dirty="0" err="1" smtClean="0"/>
              <a:t>Благополучатели</a:t>
            </a:r>
            <a:r>
              <a:rPr lang="ru-RU" b="1" dirty="0" smtClean="0"/>
              <a:t> - более 7500 человек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900" y="1689100"/>
            <a:ext cx="9601200" cy="48895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Население </a:t>
            </a:r>
            <a:r>
              <a:rPr lang="ru-RU" sz="2800" b="1" dirty="0"/>
              <a:t>различных возрастных групп (от 6 до 70 лет и старше), в </a:t>
            </a:r>
            <a:r>
              <a:rPr lang="ru-RU" sz="2800" b="1" dirty="0" err="1"/>
              <a:t>т.ч</a:t>
            </a:r>
            <a:r>
              <a:rPr lang="ru-RU" sz="2800" b="1" dirty="0"/>
              <a:t>. с ограниченным </a:t>
            </a:r>
            <a:r>
              <a:rPr lang="ru-RU" sz="2800" b="1" dirty="0" smtClean="0"/>
              <a:t>здоровьем: </a:t>
            </a:r>
          </a:p>
          <a:p>
            <a:pPr algn="just"/>
            <a:r>
              <a:rPr lang="ru-RU" sz="2800" b="1" dirty="0" smtClean="0"/>
              <a:t>учащиеся </a:t>
            </a:r>
            <a:r>
              <a:rPr lang="ru-RU" sz="2800" b="1" dirty="0"/>
              <a:t>МАОУ «Гимназия» -  950 </a:t>
            </a:r>
            <a:r>
              <a:rPr lang="ru-RU" sz="2800" b="1" dirty="0" smtClean="0"/>
              <a:t>человек,</a:t>
            </a:r>
          </a:p>
          <a:p>
            <a:pPr algn="just"/>
            <a:r>
              <a:rPr lang="ru-RU" sz="2800" b="1" dirty="0" smtClean="0"/>
              <a:t>педагоги </a:t>
            </a:r>
            <a:r>
              <a:rPr lang="ru-RU" sz="2800" b="1" dirty="0"/>
              <a:t>и родители 1000 человек</a:t>
            </a:r>
            <a:r>
              <a:rPr lang="ru-RU" sz="2800" b="1" dirty="0" smtClean="0"/>
              <a:t>,</a:t>
            </a:r>
          </a:p>
          <a:p>
            <a:pPr algn="just"/>
            <a:r>
              <a:rPr lang="ru-RU" sz="2800" b="1" dirty="0" smtClean="0"/>
              <a:t> </a:t>
            </a:r>
            <a:r>
              <a:rPr lang="ru-RU" sz="2800" b="1" dirty="0"/>
              <a:t>дошкольники ближайших детских садов – 200 человек,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жители </a:t>
            </a:r>
            <a:r>
              <a:rPr lang="ru-RU" sz="2800" b="1" dirty="0"/>
              <a:t>микрорайона – 5000 человек,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члены </a:t>
            </a:r>
            <a:r>
              <a:rPr lang="ru-RU" sz="2800" b="1" dirty="0"/>
              <a:t>городского общества инвалидов, в </a:t>
            </a:r>
            <a:r>
              <a:rPr lang="ru-RU" sz="2800" b="1" dirty="0" err="1"/>
              <a:t>т.ч</a:t>
            </a:r>
            <a:r>
              <a:rPr lang="ru-RU" sz="2800" b="1" dirty="0"/>
              <a:t>. дети-инвалиды – 300 </a:t>
            </a:r>
            <a:r>
              <a:rPr lang="ru-RU" sz="2800" b="1" dirty="0" smtClean="0"/>
              <a:t>человек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2159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14300"/>
            <a:ext cx="8911687" cy="1790700"/>
          </a:xfrm>
        </p:spPr>
        <p:txBody>
          <a:bodyPr/>
          <a:lstStyle/>
          <a:p>
            <a:r>
              <a:rPr lang="ru-RU" b="1" dirty="0" smtClean="0"/>
              <a:t>Перечень оборудования: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9400" y="850900"/>
            <a:ext cx="9955212" cy="57531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/>
              <a:t>гимнастическая скамья для выполнения испытаний «Сгибание-разгибание рук в упоре о гимнастическую скамью»;</a:t>
            </a:r>
          </a:p>
          <a:p>
            <a:pPr algn="just"/>
            <a:r>
              <a:rPr lang="ru-RU" sz="2400" dirty="0" smtClean="0"/>
              <a:t>гимнастическая скамья для выполнения испытаний «наклон вперед из положения стоя с прямыми ногами на гимнастической скамье»;</a:t>
            </a:r>
          </a:p>
          <a:p>
            <a:pPr algn="just"/>
            <a:r>
              <a:rPr lang="ru-RU" sz="2400" dirty="0" smtClean="0"/>
              <a:t>гимнастическая скамья для выполнения испытаний «Поднимание туловища из положения лежа на спине»;</a:t>
            </a:r>
          </a:p>
          <a:p>
            <a:pPr algn="just"/>
            <a:r>
              <a:rPr lang="ru-RU" sz="2400" dirty="0" smtClean="0"/>
              <a:t>рукоятка для тренировки мышц верхнего плечевого пояса;</a:t>
            </a:r>
          </a:p>
          <a:p>
            <a:pPr algn="just"/>
            <a:r>
              <a:rPr lang="ru-RU" sz="2400" dirty="0" err="1" smtClean="0"/>
              <a:t>разнохватовый</a:t>
            </a:r>
            <a:r>
              <a:rPr lang="ru-RU" sz="2400" dirty="0" smtClean="0"/>
              <a:t> турник;</a:t>
            </a:r>
          </a:p>
          <a:p>
            <a:pPr algn="just"/>
            <a:r>
              <a:rPr lang="ru-RU" sz="2400" dirty="0" smtClean="0"/>
              <a:t>брусья с упорами для отжимания;</a:t>
            </a:r>
          </a:p>
          <a:p>
            <a:pPr algn="just"/>
            <a:r>
              <a:rPr lang="ru-RU" sz="2400" dirty="0" smtClean="0"/>
              <a:t>уличные тренажеры (силовые) для комплексных тренировок людей разного возраста;</a:t>
            </a:r>
          </a:p>
          <a:p>
            <a:pPr algn="just"/>
            <a:r>
              <a:rPr lang="ru-RU" sz="2400" dirty="0"/>
              <a:t>многопрофильный тренажёр для инвалидов, в </a:t>
            </a:r>
            <a:r>
              <a:rPr lang="ru-RU" sz="2400" dirty="0" err="1"/>
              <a:t>т.ч</a:t>
            </a:r>
            <a:r>
              <a:rPr lang="ru-RU" sz="2400" dirty="0"/>
              <a:t>. для </a:t>
            </a:r>
            <a:r>
              <a:rPr lang="ru-RU" sz="2400" dirty="0" smtClean="0"/>
              <a:t>колясочников.</a:t>
            </a:r>
            <a:endParaRPr lang="ru-RU" sz="2400" dirty="0"/>
          </a:p>
          <a:p>
            <a:pPr algn="just"/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30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65100"/>
            <a:ext cx="8911687" cy="1739900"/>
          </a:xfrm>
        </p:spPr>
        <p:txBody>
          <a:bodyPr/>
          <a:lstStyle/>
          <a:p>
            <a:r>
              <a:rPr lang="ru-RU" b="1" dirty="0" smtClean="0"/>
              <a:t>Перспектива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400" y="1035050"/>
            <a:ext cx="10591800" cy="55753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Обустроенную спортивную площадку МАОУ «Гимназия» современным оборудованием для подготовки и сдачи норм ГТО для населения разных категорий </a:t>
            </a:r>
            <a:r>
              <a:rPr lang="ru-RU" sz="2400" b="1" dirty="0"/>
              <a:t>предполагается использовать 10-15 лет при условии соответствующего содержания, ремонта, обновления конструкций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Содержание возложено на МАОУ «Гимназия». </a:t>
            </a:r>
            <a:endParaRPr lang="ru-RU" sz="2400" dirty="0" smtClean="0"/>
          </a:p>
          <a:p>
            <a:pPr algn="just"/>
            <a:r>
              <a:rPr lang="ru-RU" sz="2400" dirty="0" smtClean="0"/>
              <a:t>Учреждение </a:t>
            </a:r>
            <a:r>
              <a:rPr lang="ru-RU" sz="2400" dirty="0"/>
              <a:t>обязуется провести благоустройство территории за счет собственных ресурсов, организовать охрану объектов, установить видеонаблюдение, поддерживать техническое состояние оборудования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b="1" dirty="0"/>
              <a:t>Основное предназначение: тренировочный процесс, как индивидуально, так и группами, тестирование по сдача нормативов, муниципальные праздники ГТО.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6970328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652</Words>
  <Application>Microsoft Office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   «ГТО – путь к успеху!» - обустройство спортивной площадки  МАОУ «Гимназия»  оборудованием для сдачи норм ГТО  для детей и взрослых </vt:lpstr>
      <vt:lpstr>5 шагов к успеху</vt:lpstr>
      <vt:lpstr>ЦЕЛЬ:</vt:lpstr>
      <vt:lpstr>Задачи:</vt:lpstr>
      <vt:lpstr>Проблема:</vt:lpstr>
      <vt:lpstr>Возможности спортивной площадки по сдаче норм ГТО:</vt:lpstr>
      <vt:lpstr>Благополучатели - более 7500 человек</vt:lpstr>
      <vt:lpstr>Перечень оборудования:</vt:lpstr>
      <vt:lpstr>Перспектива проекта:</vt:lpstr>
      <vt:lpstr>Общая стоимость проекта:</vt:lpstr>
      <vt:lpstr>Ожидаемый результат:</vt:lpstr>
      <vt:lpstr>Сроки реализации:</vt:lpstr>
      <vt:lpstr>Настоящее время:</vt:lpstr>
      <vt:lpstr>Настоящее время:</vt:lpstr>
      <vt:lpstr>Желаемое будущее:</vt:lpstr>
      <vt:lpstr>Желаемое будущее: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«ГТО – путь к успеху!» - обустройство спортивной площадки  МАОУ «Гимназия»  оборудованием для детей и взрослых</dc:title>
  <dc:creator>Марина В. Русинова</dc:creator>
  <cp:lastModifiedBy>Марина В. Русинова</cp:lastModifiedBy>
  <cp:revision>13</cp:revision>
  <cp:lastPrinted>2019-08-07T05:13:59Z</cp:lastPrinted>
  <dcterms:created xsi:type="dcterms:W3CDTF">2019-07-31T10:15:51Z</dcterms:created>
  <dcterms:modified xsi:type="dcterms:W3CDTF">2019-08-07T05:14:00Z</dcterms:modified>
</cp:coreProperties>
</file>